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4877" r:id="rId2"/>
    <p:sldMasterId id="2147484888" r:id="rId3"/>
  </p:sldMasterIdLst>
  <p:notesMasterIdLst>
    <p:notesMasterId r:id="rId21"/>
  </p:notesMasterIdLst>
  <p:handoutMasterIdLst>
    <p:handoutMasterId r:id="rId22"/>
  </p:handoutMasterIdLst>
  <p:sldIdLst>
    <p:sldId id="962" r:id="rId4"/>
    <p:sldId id="967" r:id="rId5"/>
    <p:sldId id="915" r:id="rId6"/>
    <p:sldId id="925" r:id="rId7"/>
    <p:sldId id="926" r:id="rId8"/>
    <p:sldId id="885" r:id="rId9"/>
    <p:sldId id="985" r:id="rId10"/>
    <p:sldId id="980" r:id="rId11"/>
    <p:sldId id="981" r:id="rId12"/>
    <p:sldId id="986" r:id="rId13"/>
    <p:sldId id="988" r:id="rId14"/>
    <p:sldId id="987" r:id="rId15"/>
    <p:sldId id="731" r:id="rId16"/>
    <p:sldId id="701" r:id="rId17"/>
    <p:sldId id="732" r:id="rId18"/>
    <p:sldId id="966" r:id="rId19"/>
    <p:sldId id="982" r:id="rId20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provo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B6"/>
    <a:srgbClr val="ECF8F9"/>
    <a:srgbClr val="B1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63543" autoAdjust="0"/>
  </p:normalViewPr>
  <p:slideViewPr>
    <p:cSldViewPr snapToObjects="1">
      <p:cViewPr varScale="1">
        <p:scale>
          <a:sx n="101" d="100"/>
          <a:sy n="101" d="100"/>
        </p:scale>
        <p:origin x="22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206"/>
    </p:cViewPr>
  </p:sorter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4CC97B7-520A-4B87-B10B-6536F69A8A7B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2531020-9B3D-4D77-BCE3-6344D63F2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76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6B3DAC-C138-43C5-9E0F-7A516335B50B}" type="datetimeFigureOut">
              <a:rPr lang="en-IE"/>
              <a:pPr>
                <a:defRPr/>
              </a:pPr>
              <a:t>26/11/2024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E87960-C4AA-42FD-BD4F-C20F7F10D47E}" type="slidenum">
              <a:rPr lang="en-IE" altLang="en-US"/>
              <a:pPr>
                <a:defRPr/>
              </a:pPr>
              <a:t>‹N°›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2690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77252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540" indent="-2902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831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163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495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828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8160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492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825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9603A-D58F-4219-BE0B-099009D2EC59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14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540" indent="-2902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831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163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495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828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8160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492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825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9603A-D58F-4219-BE0B-099009D2EC59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44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540" indent="-2902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831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163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495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828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8160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492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825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9603A-D58F-4219-BE0B-099009D2EC59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3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540" indent="-2902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831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163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495" indent="-23216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3828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8160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492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6825" indent="-232166" defTabSz="464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9603A-D58F-4219-BE0B-099009D2EC59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64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87960-C4AA-42FD-BD4F-C20F7F10D47E}" type="slidenum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33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2001838"/>
            <a:ext cx="9144000" cy="1849437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0" y="3835400"/>
            <a:ext cx="9144000" cy="34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5" name="Picture 12" descr="JPND logo colour on white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85750"/>
            <a:ext cx="30368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4036"/>
            <a:ext cx="8077200" cy="1255014"/>
          </a:xfrm>
        </p:spPr>
        <p:txBody>
          <a:bodyPr tIns="0" bIns="0" anchor="t"/>
          <a:lstStyle>
            <a:lvl1pPr algn="l">
              <a:defRPr sz="47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3DF8-70BD-4FEE-8E8A-E8EB9BA95DFA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BE68-B7BD-4B2C-834F-99C21CAA127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5760000" cy="541782"/>
          </a:xfrm>
        </p:spPr>
        <p:txBody>
          <a:bodyPr/>
          <a:lstStyle>
            <a:lvl1pPr>
              <a:defRPr sz="2400" b="1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6023-D9CB-4FEE-AF43-23630E85DA77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E9E1-DF1F-47F3-AA78-3665AF5230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8100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1951038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93516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6" name="Picture 14" descr="JPND logo colour on 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708400"/>
            <a:ext cx="29638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668989"/>
            <a:ext cx="8013192" cy="1227582"/>
          </a:xfrm>
        </p:spPr>
        <p:txBody>
          <a:bodyPr tIns="0" rIns="91440" bIns="0" anchor="b"/>
          <a:lstStyle>
            <a:lvl1pPr algn="l">
              <a:defRPr sz="4700" b="0" cap="none" baseline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574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02D2-2027-46A7-8018-BC8DFDA2BE44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D9371D7-C8BC-4617-BA73-3D95039F7980}" type="slidenum">
              <a:rPr lang="en-US" altLang="en-US"/>
              <a:pPr>
                <a:defRPr/>
              </a:pPr>
              <a:t>‹N°›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4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17B3-1DBE-48B6-ABDB-804B3727450D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D218-8D09-47D1-828D-1E738FC3CD2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586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C625-DF09-4C45-B594-FE3125973CAA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4DDC-2956-4E9E-8ECF-DFD64EFC3F1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1831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CDEE-178D-46F4-A52C-7C26AFB6DDFB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728A-6624-45ED-99A6-4EE2B384FD7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75698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EB1A-80D2-452B-88B5-610BD36ECACB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206B-3ADA-4B32-97FD-26419F86A0B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98918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15D4-8A81-4400-B066-457E0CD26D34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07ED-6B03-4DEF-9CD2-4B88BEC7F31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3166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09E2-EBE0-4463-991C-D5BCEE5758B9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A66E-27CC-44DA-B8A0-545D8408728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49776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6242"/>
            <a:ext cx="6211618" cy="533311"/>
          </a:xfrm>
        </p:spPr>
        <p:txBody>
          <a:bodyPr anchor="t" anchorCtr="0"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40AA599A-70DA-46C1-8ED0-838492810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29612"/>
            <a:ext cx="8229600" cy="3316101"/>
          </a:xfrm>
          <a:prstGeom prst="roundRect">
            <a:avLst>
              <a:gd name="adj" fmla="val 2767"/>
            </a:avLst>
          </a:prstGeom>
          <a:solidFill>
            <a:srgbClr val="FFFFFF"/>
          </a:solidFill>
        </p:spPr>
        <p:txBody>
          <a:bodyPr lIns="108000" tIns="144000" rIns="144000">
            <a:noAutofit/>
          </a:bodyPr>
          <a:lstStyle>
            <a:lvl1pPr marL="257175" indent="-257175">
              <a:spcBef>
                <a:spcPts val="30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1pPr>
            <a:lvl2pPr marL="712608" marR="0" indent="-214313" algn="l" defTabSz="9142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5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1128552" marR="0" indent="-214313" algn="l" defTabSz="9142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50"/>
              </a:spcAft>
              <a:buClr>
                <a:schemeClr val="accent1">
                  <a:lumMod val="40000"/>
                  <a:lumOff val="6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500"/>
            </a:lvl3pPr>
            <a:lvl4pPr marL="1585673" marR="0" indent="-214313" algn="l" defTabSz="9142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50"/>
              </a:spcAft>
              <a:buClr>
                <a:schemeClr val="accent1">
                  <a:lumMod val="20000"/>
                  <a:lumOff val="8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500"/>
            </a:lvl4pPr>
            <a:lvl5pPr marL="2057040" marR="0" indent="-228560" algn="l" defTabSz="9142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5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050"/>
            </a:lvl5pPr>
          </a:lstStyle>
          <a:p>
            <a:pPr lvl="0"/>
            <a:r>
              <a:rPr lang="en-GB" dirty="0"/>
              <a:t>Bullet Point 1</a:t>
            </a:r>
          </a:p>
          <a:p>
            <a:pPr lvl="1"/>
            <a:r>
              <a:rPr lang="en-GB" dirty="0"/>
              <a:t>Bullet Point 2</a:t>
            </a:r>
          </a:p>
          <a:p>
            <a:pPr lvl="2"/>
            <a:r>
              <a:rPr lang="en-GB" dirty="0"/>
              <a:t>Bullet Point 3</a:t>
            </a:r>
          </a:p>
          <a:p>
            <a:pPr lvl="3"/>
            <a:r>
              <a:rPr lang="en-GB" dirty="0"/>
              <a:t>Bullet Point 4</a:t>
            </a:r>
          </a:p>
          <a:p>
            <a:pPr lvl="4"/>
            <a:r>
              <a:rPr lang="en-GB" dirty="0"/>
              <a:t>Bullet Point 5</a:t>
            </a:r>
          </a:p>
        </p:txBody>
      </p:sp>
    </p:spTree>
    <p:extLst>
      <p:ext uri="{BB962C8B-B14F-4D97-AF65-F5344CB8AC3E}">
        <p14:creationId xmlns:p14="http://schemas.microsoft.com/office/powerpoint/2010/main" val="1953594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2001838"/>
            <a:ext cx="9144000" cy="1849437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0" y="3835400"/>
            <a:ext cx="9144000" cy="34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5" name="Picture 12" descr="JPND logo colour on white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85750"/>
            <a:ext cx="30368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4036"/>
            <a:ext cx="8077200" cy="1255014"/>
          </a:xfrm>
        </p:spPr>
        <p:txBody>
          <a:bodyPr tIns="0" bIns="0" anchor="t"/>
          <a:lstStyle>
            <a:lvl1pPr algn="l">
              <a:defRPr sz="47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3DF8-70BD-4FEE-8E8A-E8EB9BA95DFA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BE68-B7BD-4B2C-834F-99C21CAA127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8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5760000" cy="541782"/>
          </a:xfrm>
        </p:spPr>
        <p:txBody>
          <a:bodyPr/>
          <a:lstStyle>
            <a:lvl1pPr>
              <a:defRPr sz="2400" b="1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6023-D9CB-4FEE-AF43-23630E85DA77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E9E1-DF1F-47F3-AA78-3665AF5230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0521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5760000" cy="541782"/>
          </a:xfrm>
        </p:spPr>
        <p:txBody>
          <a:bodyPr/>
          <a:lstStyle>
            <a:lvl1pPr>
              <a:defRPr sz="2400" b="1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6023-D9CB-4FEE-AF43-23630E85DA77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E9E1-DF1F-47F3-AA78-3665AF5230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74384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1951038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93516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6" name="Picture 14" descr="JPND logo colour on 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708400"/>
            <a:ext cx="29638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668989"/>
            <a:ext cx="8013192" cy="1227582"/>
          </a:xfrm>
        </p:spPr>
        <p:txBody>
          <a:bodyPr tIns="0" rIns="91440" bIns="0" anchor="b"/>
          <a:lstStyle>
            <a:lvl1pPr algn="l">
              <a:defRPr sz="4700" b="0" cap="none" baseline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574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02D2-2027-46A7-8018-BC8DFDA2BE44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D9371D7-C8BC-4617-BA73-3D95039F7980}" type="slidenum">
              <a:rPr lang="en-US" altLang="en-US"/>
              <a:pPr>
                <a:defRPr/>
              </a:pPr>
              <a:t>‹N°›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0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17B3-1DBE-48B6-ABDB-804B3727450D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D218-8D09-47D1-828D-1E738FC3CD2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85827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C625-DF09-4C45-B594-FE3125973CAA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4DDC-2956-4E9E-8ECF-DFD64EFC3F1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91032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CDEE-178D-46F4-A52C-7C26AFB6DDFB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728A-6624-45ED-99A6-4EE2B384FD7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56670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EB1A-80D2-452B-88B5-610BD36ECACB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206B-3ADA-4B32-97FD-26419F86A0B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39762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15D4-8A81-4400-B066-457E0CD26D34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07ED-6B03-4DEF-9CD2-4B88BEC7F31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9960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1951038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93516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6" name="Picture 14" descr="JPND logo colour on 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708400"/>
            <a:ext cx="29638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668989"/>
            <a:ext cx="8013192" cy="1227582"/>
          </a:xfrm>
        </p:spPr>
        <p:txBody>
          <a:bodyPr tIns="0" rIns="91440" bIns="0" anchor="b"/>
          <a:lstStyle>
            <a:lvl1pPr algn="l">
              <a:defRPr sz="4700" b="0" cap="none" baseline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574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02D2-2027-46A7-8018-BC8DFDA2BE44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D9371D7-C8BC-4617-BA73-3D95039F7980}" type="slidenum">
              <a:rPr lang="en-US" altLang="en-US"/>
              <a:pPr>
                <a:defRPr/>
              </a:pPr>
              <a:t>‹N°›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7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17B3-1DBE-48B6-ABDB-804B3727450D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D218-8D09-47D1-828D-1E738FC3CD2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581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C625-DF09-4C45-B594-FE3125973CAA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4DDC-2956-4E9E-8ECF-DFD64EFC3F1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675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CDEE-178D-46F4-A52C-7C26AFB6DDFB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728A-6624-45ED-99A6-4EE2B384FD7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332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EB1A-80D2-452B-88B5-610BD36ECACB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206B-3ADA-4B32-97FD-26419F86A0B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931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15D4-8A81-4400-B066-457E0CD26D34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07ED-6B03-4DEF-9CD2-4B88BEC7F31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0088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2001838"/>
            <a:ext cx="9144000" cy="1849437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0" y="3835400"/>
            <a:ext cx="9144000" cy="34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5" name="Picture 12" descr="JPND logo colour on white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85750"/>
            <a:ext cx="30368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4036"/>
            <a:ext cx="8077200" cy="1255014"/>
          </a:xfrm>
        </p:spPr>
        <p:txBody>
          <a:bodyPr tIns="0" bIns="0" anchor="t"/>
          <a:lstStyle>
            <a:lvl1pPr algn="l">
              <a:defRPr sz="47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3DF8-70BD-4FEE-8E8A-E8EB9BA95DFA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BE68-B7BD-4B2C-834F-99C21CAA127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1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invGray">
          <a:xfrm>
            <a:off x="0" y="107791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74738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4350"/>
            <a:ext cx="5759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913"/>
            <a:ext cx="769143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06375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67B2385D-0931-4765-8DD6-D61C2CB9236E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4857750"/>
            <a:ext cx="5508625" cy="206375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4857750"/>
            <a:ext cx="733425" cy="20637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3601C1C-9C4D-43F9-846C-B82D33A8895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33" name="Picture 12" descr="JPND-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71450"/>
            <a:ext cx="2074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ircles_smal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37025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JPND logo colour on white lores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3813"/>
            <a:ext cx="194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68" r:id="rId2"/>
    <p:sldLayoutId id="2147484875" r:id="rId3"/>
    <p:sldLayoutId id="2147484869" r:id="rId4"/>
    <p:sldLayoutId id="2147484870" r:id="rId5"/>
    <p:sldLayoutId id="2147484871" r:id="rId6"/>
    <p:sldLayoutId id="2147484876" r:id="rId7"/>
    <p:sldLayoutId id="2147484872" r:id="rId8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28396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rgbClr val="66CEF2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rgbClr val="CCDD49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98076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invGray">
          <a:xfrm>
            <a:off x="0" y="107791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74738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4350"/>
            <a:ext cx="5759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913"/>
            <a:ext cx="769143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06375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67B2385D-0931-4765-8DD6-D61C2CB9236E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4857750"/>
            <a:ext cx="5508625" cy="206375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4857750"/>
            <a:ext cx="733425" cy="20637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3601C1C-9C4D-43F9-846C-B82D33A8895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33" name="Picture 12" descr="JPND-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71450"/>
            <a:ext cx="2074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ircles_smal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37025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JPND logo colour on white lore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3813"/>
            <a:ext cx="194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6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28396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rgbClr val="66CEF2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rgbClr val="CCDD49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98076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invGray">
          <a:xfrm>
            <a:off x="0" y="107791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74738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4350"/>
            <a:ext cx="5759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913"/>
            <a:ext cx="769143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06375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67B2385D-0931-4765-8DD6-D61C2CB9236E}" type="datetime1">
              <a:rPr lang="en-US"/>
              <a:pPr>
                <a:defRPr/>
              </a:pPr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4857750"/>
            <a:ext cx="5508625" cy="206375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4857750"/>
            <a:ext cx="733425" cy="20637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3601C1C-9C4D-43F9-846C-B82D33A8895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33" name="Picture 12" descr="JPND-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71450"/>
            <a:ext cx="2074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ircles_smal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37025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JPND logo colour on white lores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3813"/>
            <a:ext cx="194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4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28396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rgbClr val="66CEF2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rgbClr val="CCDD49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98076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46075" y="2122488"/>
            <a:ext cx="8402638" cy="1528762"/>
          </a:xfrm>
        </p:spPr>
        <p:txBody>
          <a:bodyPr/>
          <a:lstStyle/>
          <a:p>
            <a:r>
              <a:rPr lang="en-IE" altLang="en-US" sz="2800" b="1" dirty="0">
                <a:ea typeface="ＭＳ Ｐゴシック" panose="020B0600070205080204" pitchFamily="34" charset="-128"/>
              </a:rPr>
              <a:t>Joint Programming in </a:t>
            </a:r>
            <a:br>
              <a:rPr lang="en-IE" altLang="en-US" sz="2800" b="1" dirty="0">
                <a:ea typeface="ＭＳ Ｐゴシック" panose="020B0600070205080204" pitchFamily="34" charset="-128"/>
              </a:rPr>
            </a:br>
            <a:r>
              <a:rPr lang="en-IE" altLang="en-US" sz="2800" b="1" dirty="0">
                <a:ea typeface="ＭＳ Ｐゴシック" panose="020B0600070205080204" pitchFamily="34" charset="-128"/>
              </a:rPr>
              <a:t>Neurodegenerative Disease Research (JPND)</a:t>
            </a:r>
            <a:br>
              <a:rPr lang="en-IE" altLang="en-US" sz="2800" b="1" dirty="0">
                <a:ea typeface="ＭＳ Ｐゴシック" panose="020B0600070205080204" pitchFamily="34" charset="-128"/>
              </a:rPr>
            </a:br>
            <a:br>
              <a:rPr lang="en-IE" altLang="en-US" sz="2800" b="1" dirty="0">
                <a:ea typeface="ＭＳ Ｐゴシック" panose="020B0600070205080204" pitchFamily="34" charset="-128"/>
              </a:rPr>
            </a:br>
            <a:r>
              <a:rPr lang="en-IE" altLang="en-US" sz="2400" b="1" i="1" dirty="0">
                <a:ea typeface="ＭＳ Ｐゴシック" panose="020B0600070205080204" pitchFamily="34" charset="-128"/>
              </a:rPr>
              <a:t>JPco-fuND2 Final Symposium</a:t>
            </a:r>
            <a:br>
              <a:rPr lang="en-IE" altLang="en-US" sz="2800" b="1" dirty="0">
                <a:ea typeface="ＭＳ Ｐゴシック" panose="020B0600070205080204" pitchFamily="34" charset="-128"/>
              </a:rPr>
            </a:br>
            <a:endParaRPr lang="en-IE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00113" y="4084638"/>
            <a:ext cx="75231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fr-FR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4493" y="4084638"/>
            <a:ext cx="75231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en-IE" sz="16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Prof.</a:t>
            </a: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 Philippe </a:t>
            </a:r>
            <a:r>
              <a:rPr lang="en-IE" sz="16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Amouyel</a:t>
            </a: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, MD, PhD</a:t>
            </a: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JPND Chair</a:t>
            </a: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France</a:t>
            </a: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fr-FR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85082C-917B-4188-BC57-6CDEAE159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b="20119"/>
          <a:stretch/>
        </p:blipFill>
        <p:spPr>
          <a:xfrm rot="10800000" flipV="1">
            <a:off x="0" y="0"/>
            <a:ext cx="3779912" cy="12035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6272E4-EE86-4907-A1CD-A7ADA477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42" y="4119304"/>
            <a:ext cx="989843" cy="6863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4CC713-D34C-4B84-A171-929360F7D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1" y="1248945"/>
            <a:ext cx="1643124" cy="4454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449E299-E774-4C31-B4A8-759A940DFCFE}"/>
              </a:ext>
            </a:extLst>
          </p:cNvPr>
          <p:cNvSpPr txBox="1"/>
          <p:nvPr/>
        </p:nvSpPr>
        <p:spPr>
          <a:xfrm>
            <a:off x="1619672" y="1381323"/>
            <a:ext cx="172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 Light Condensed" panose="020B0502040204020203" pitchFamily="34" charset="0"/>
              </a:rPr>
              <a:t>27-28 </a:t>
            </a:r>
            <a:r>
              <a:rPr lang="fr-FR" sz="1400" dirty="0" err="1">
                <a:latin typeface="Bahnschrift Light Condensed" panose="020B0502040204020203" pitchFamily="34" charset="0"/>
              </a:rPr>
              <a:t>November</a:t>
            </a:r>
            <a:r>
              <a:rPr lang="fr-FR" sz="1400" dirty="0">
                <a:latin typeface="Bahnschrift Light Condensed" panose="020B0502040204020203" pitchFamily="34" charset="0"/>
              </a:rPr>
              <a:t> 2024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5090FBA-F725-4E99-92AD-55042DFD6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814" y="4227545"/>
            <a:ext cx="1304663" cy="41956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F70BB5B-F893-4A09-9CAE-257599599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06" y="4119304"/>
            <a:ext cx="919922" cy="75565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7252F974-CACC-4068-A1B1-ECDEA2933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5164" y="4263685"/>
            <a:ext cx="980270" cy="397554"/>
          </a:xfrm>
          <a:prstGeom prst="rect">
            <a:avLst/>
          </a:prstGeom>
        </p:spPr>
      </p:pic>
      <p:pic>
        <p:nvPicPr>
          <p:cNvPr id="14" name="Afbeelding 7" descr="C:\Users\adurra01\AppData\Local\Microsoft\Windows\INetCache\Content.MSO\E1B097B2.tmp">
            <a:extLst>
              <a:ext uri="{FF2B5EF4-FFF2-40B4-BE49-F238E27FC236}">
                <a16:creationId xmlns:a16="http://schemas.microsoft.com/office/drawing/2014/main" id="{83164DBB-20A5-4B26-98E4-B34389B92B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4" b="36281"/>
          <a:stretch/>
        </p:blipFill>
        <p:spPr bwMode="auto">
          <a:xfrm>
            <a:off x="3720800" y="4784143"/>
            <a:ext cx="992364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3">
            <a:extLst>
              <a:ext uri="{FF2B5EF4-FFF2-40B4-BE49-F238E27FC236}">
                <a16:creationId xmlns:a16="http://schemas.microsoft.com/office/drawing/2014/main" id="{66E50943-85FB-4EA1-8198-0261BDC5D3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966" y="4790012"/>
            <a:ext cx="1440160" cy="28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123739"/>
            <a:ext cx="8795320" cy="2896021"/>
          </a:xfrm>
        </p:spPr>
        <p:txBody>
          <a:bodyPr/>
          <a:lstStyle/>
          <a:p>
            <a:pPr marL="119062" indent="0" algn="ctr">
              <a:buNone/>
            </a:pPr>
            <a:r>
              <a:rPr lang="en-US" dirty="0"/>
              <a:t>2,471 results from Web of Science Core Collection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7DEA56-82A5-48F7-AF57-CC2B107CF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49626"/>
            <a:ext cx="7293382" cy="352839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91DB483-077B-4F0F-8B78-D8D7930E49B7}"/>
              </a:ext>
            </a:extLst>
          </p:cNvPr>
          <p:cNvSpPr txBox="1">
            <a:spLocks/>
          </p:cNvSpPr>
          <p:nvPr/>
        </p:nvSpPr>
        <p:spPr bwMode="auto">
          <a:xfrm>
            <a:off x="457200" y="514350"/>
            <a:ext cx="7283152" cy="5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pPr defTabSz="914400"/>
            <a:r>
              <a:rPr lang="en-US" dirty="0"/>
              <a:t>Number of JPND publications (WOS)</a:t>
            </a:r>
          </a:p>
        </p:txBody>
      </p:sp>
    </p:spTree>
    <p:extLst>
      <p:ext uri="{BB962C8B-B14F-4D97-AF65-F5344CB8AC3E}">
        <p14:creationId xmlns:p14="http://schemas.microsoft.com/office/powerpoint/2010/main" val="14831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597263D-E2F9-4672-9E53-657D2011C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034"/>
          <a:stretch/>
        </p:blipFill>
        <p:spPr>
          <a:xfrm>
            <a:off x="4536811" y="1489905"/>
            <a:ext cx="3471686" cy="1512168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91DB483-077B-4F0F-8B78-D8D7930E49B7}"/>
              </a:ext>
            </a:extLst>
          </p:cNvPr>
          <p:cNvSpPr txBox="1">
            <a:spLocks/>
          </p:cNvSpPr>
          <p:nvPr/>
        </p:nvSpPr>
        <p:spPr bwMode="auto">
          <a:xfrm>
            <a:off x="457200" y="514350"/>
            <a:ext cx="7283152" cy="5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pPr defTabSz="914400"/>
            <a:r>
              <a:rPr lang="en-US" dirty="0"/>
              <a:t>Number of JPND publications (WOS)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3F31F0-8E27-4006-BA5C-CAAB4D74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3291830"/>
            <a:ext cx="4176464" cy="1584176"/>
          </a:xfrm>
        </p:spPr>
        <p:txBody>
          <a:bodyPr/>
          <a:lstStyle/>
          <a:p>
            <a:r>
              <a:rPr lang="fr-FR" sz="1600" dirty="0"/>
              <a:t>Nature </a:t>
            </a:r>
            <a:r>
              <a:rPr lang="fr-FR" sz="1600" dirty="0" err="1"/>
              <a:t>Reviews</a:t>
            </a:r>
            <a:r>
              <a:rPr lang="fr-FR" sz="1600" dirty="0"/>
              <a:t> </a:t>
            </a:r>
            <a:r>
              <a:rPr lang="fr-FR" sz="1600" dirty="0" err="1"/>
              <a:t>Neurology</a:t>
            </a:r>
            <a:r>
              <a:rPr lang="fr-FR" sz="1600" dirty="0"/>
              <a:t> 11</a:t>
            </a:r>
          </a:p>
          <a:p>
            <a:r>
              <a:rPr lang="fr-FR" sz="1600" dirty="0"/>
              <a:t>Nature </a:t>
            </a:r>
            <a:r>
              <a:rPr lang="fr-FR" sz="1600" dirty="0" err="1"/>
              <a:t>Reviews</a:t>
            </a:r>
            <a:r>
              <a:rPr lang="fr-FR" sz="1600" dirty="0"/>
              <a:t> Neuroscience 3</a:t>
            </a:r>
          </a:p>
          <a:p>
            <a:r>
              <a:rPr lang="fr-FR" sz="1600" dirty="0"/>
              <a:t>Nature </a:t>
            </a:r>
            <a:r>
              <a:rPr lang="fr-FR" sz="1600" dirty="0" err="1"/>
              <a:t>Reviews</a:t>
            </a:r>
            <a:r>
              <a:rPr lang="fr-FR" sz="1600" dirty="0"/>
              <a:t> </a:t>
            </a:r>
            <a:r>
              <a:rPr lang="fr-FR" sz="1600" dirty="0" err="1"/>
              <a:t>Endocrinology</a:t>
            </a:r>
            <a:r>
              <a:rPr lang="fr-FR" sz="1600" dirty="0"/>
              <a:t> 2</a:t>
            </a:r>
          </a:p>
          <a:p>
            <a:r>
              <a:rPr lang="fr-FR" sz="1600" dirty="0"/>
              <a:t>Nature </a:t>
            </a:r>
            <a:r>
              <a:rPr lang="fr-FR" sz="1600" dirty="0" err="1"/>
              <a:t>Reviews</a:t>
            </a:r>
            <a:r>
              <a:rPr lang="fr-FR" sz="1600" dirty="0"/>
              <a:t> </a:t>
            </a:r>
            <a:r>
              <a:rPr lang="fr-FR" sz="1600" dirty="0" err="1"/>
              <a:t>Genetics</a:t>
            </a:r>
            <a:r>
              <a:rPr lang="fr-FR" sz="1600" dirty="0"/>
              <a:t> 1</a:t>
            </a:r>
          </a:p>
          <a:p>
            <a:r>
              <a:rPr lang="fr-FR" sz="1600" dirty="0"/>
              <a:t>Nature </a:t>
            </a:r>
            <a:r>
              <a:rPr lang="fr-FR" sz="1600" dirty="0" err="1"/>
              <a:t>Reviews</a:t>
            </a:r>
            <a:r>
              <a:rPr lang="fr-FR" sz="1600" dirty="0"/>
              <a:t> </a:t>
            </a:r>
            <a:r>
              <a:rPr lang="fr-FR" sz="1600" dirty="0" err="1"/>
              <a:t>Immunology</a:t>
            </a:r>
            <a:r>
              <a:rPr lang="fr-FR" sz="1600" dirty="0"/>
              <a:t>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C3CCF3-BD3E-4A67-B416-F90EA1C5E76A}"/>
              </a:ext>
            </a:extLst>
          </p:cNvPr>
          <p:cNvSpPr txBox="1"/>
          <p:nvPr/>
        </p:nvSpPr>
        <p:spPr>
          <a:xfrm>
            <a:off x="433493" y="1429201"/>
            <a:ext cx="334641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Cell 9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Science 6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Lancet 2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Lancet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Neurology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 10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2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Neuroscience 7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Ageing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 5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Medicine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 5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Genetics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 5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Human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Behavior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 3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Microbiology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 3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Methods 1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Nature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Protocols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406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91DB483-077B-4F0F-8B78-D8D7930E49B7}"/>
              </a:ext>
            </a:extLst>
          </p:cNvPr>
          <p:cNvSpPr txBox="1">
            <a:spLocks/>
          </p:cNvSpPr>
          <p:nvPr/>
        </p:nvSpPr>
        <p:spPr bwMode="auto">
          <a:xfrm>
            <a:off x="457200" y="514350"/>
            <a:ext cx="7283152" cy="5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pPr defTabSz="914400"/>
            <a:r>
              <a:rPr lang="en-US" dirty="0"/>
              <a:t>Citation impact (Clarivate analytics)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F15E24-4344-4A2D-BBAB-7E7D3C70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205" y="1588527"/>
            <a:ext cx="6804248" cy="35549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BFC54A-D0E1-48BB-A6F5-55F716D86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75606"/>
            <a:ext cx="1744813" cy="20138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5C9FD2-A140-40BC-9355-B84FF5B93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324162"/>
            <a:ext cx="1744813" cy="18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8C7E1-6689-0F59-C302-E9E41D69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 format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D15CDA5-9E26-7B23-3FF7-B3B9EA347AE0}"/>
              </a:ext>
            </a:extLst>
          </p:cNvPr>
          <p:cNvSpPr/>
          <p:nvPr/>
        </p:nvSpPr>
        <p:spPr>
          <a:xfrm>
            <a:off x="2120461" y="1840079"/>
            <a:ext cx="1600206" cy="4236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Personalised Medicine – U/1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92F674CB-BCF8-0ADF-6696-C56F5569B919}"/>
              </a:ext>
            </a:extLst>
          </p:cNvPr>
          <p:cNvSpPr/>
          <p:nvPr/>
        </p:nvSpPr>
        <p:spPr>
          <a:xfrm>
            <a:off x="3761416" y="1836862"/>
            <a:ext cx="1531034" cy="4236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  <a:latin typeface="Arial"/>
              </a:rPr>
              <a:t>Imaging and Brain Stimulation U/2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180D5330-9A3B-E933-9BAD-A95A61E9EAA3}"/>
              </a:ext>
            </a:extLst>
          </p:cNvPr>
          <p:cNvSpPr/>
          <p:nvPr/>
        </p:nvSpPr>
        <p:spPr>
          <a:xfrm>
            <a:off x="5333198" y="1836862"/>
            <a:ext cx="1575972" cy="4236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Prediagnosis disturbances - 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EE30B5B-7EF6-5467-6D78-DC7879863F53}"/>
              </a:ext>
            </a:extLst>
          </p:cNvPr>
          <p:cNvSpPr/>
          <p:nvPr/>
        </p:nvSpPr>
        <p:spPr>
          <a:xfrm>
            <a:off x="2120461" y="1471688"/>
            <a:ext cx="4774699" cy="237178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Plenary: Opening (15min) + JPND Global impact (35 min) - Auditorium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9BF38C0-4A19-BFD1-8EDB-906DEB8BA03E}"/>
              </a:ext>
            </a:extLst>
          </p:cNvPr>
          <p:cNvSpPr/>
          <p:nvPr/>
        </p:nvSpPr>
        <p:spPr>
          <a:xfrm>
            <a:off x="2120461" y="2300635"/>
            <a:ext cx="4774699" cy="184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Lunch Break: 60 min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5B9D714-092A-174A-7060-6C0D457F729E}"/>
              </a:ext>
            </a:extLst>
          </p:cNvPr>
          <p:cNvSpPr/>
          <p:nvPr/>
        </p:nvSpPr>
        <p:spPr>
          <a:xfrm>
            <a:off x="2123396" y="2966035"/>
            <a:ext cx="2373330" cy="1669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Poster sessions: 3,5h Room 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93C917B-0215-D721-6E87-1BBA92A06BC4}"/>
              </a:ext>
            </a:extLst>
          </p:cNvPr>
          <p:cNvSpPr/>
          <p:nvPr/>
        </p:nvSpPr>
        <p:spPr>
          <a:xfrm>
            <a:off x="2134471" y="3292519"/>
            <a:ext cx="4790334" cy="173588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Plenary: AI and Data (45 min) +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European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infrastructres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(45 min) -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Auditorium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C9AAF1C-6CA2-262C-3B51-622AC0739FFC}"/>
              </a:ext>
            </a:extLst>
          </p:cNvPr>
          <p:cNvSpPr/>
          <p:nvPr/>
        </p:nvSpPr>
        <p:spPr>
          <a:xfrm>
            <a:off x="2126353" y="4773305"/>
            <a:ext cx="4798451" cy="253951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Plenary: Poster prize (10 min) + Conclusions of JPND &amp; Future BH (45 min) - Auditorium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B8C5256-1F6F-17B4-4035-9BE3DDFE4C83}"/>
              </a:ext>
            </a:extLst>
          </p:cNvPr>
          <p:cNvSpPr/>
          <p:nvPr/>
        </p:nvSpPr>
        <p:spPr>
          <a:xfrm>
            <a:off x="2120461" y="1188791"/>
            <a:ext cx="4774699" cy="2371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Registration: 45 min – Room T 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E19BA92B-D7CD-376E-BEFD-F69E8601442A}"/>
              </a:ext>
            </a:extLst>
          </p:cNvPr>
          <p:cNvSpPr/>
          <p:nvPr/>
        </p:nvSpPr>
        <p:spPr>
          <a:xfrm>
            <a:off x="2120461" y="1741255"/>
            <a:ext cx="4774699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min </a:t>
            </a:r>
          </a:p>
        </p:txBody>
      </p:sp>
      <p:sp>
        <p:nvSpPr>
          <p:cNvPr id="5" name="Vierkante haak links 4">
            <a:extLst>
              <a:ext uri="{FF2B5EF4-FFF2-40B4-BE49-F238E27FC236}">
                <a16:creationId xmlns:a16="http://schemas.microsoft.com/office/drawing/2014/main" id="{7386E3D4-6449-3C2E-3559-C17F4134134C}"/>
              </a:ext>
            </a:extLst>
          </p:cNvPr>
          <p:cNvSpPr/>
          <p:nvPr/>
        </p:nvSpPr>
        <p:spPr>
          <a:xfrm flipH="1">
            <a:off x="6986038" y="1177817"/>
            <a:ext cx="297968" cy="1969997"/>
          </a:xfrm>
          <a:prstGeom prst="leftBracket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13A4BC4-1938-3758-C5F0-9BD9272E4C29}"/>
              </a:ext>
            </a:extLst>
          </p:cNvPr>
          <p:cNvSpPr txBox="1"/>
          <p:nvPr/>
        </p:nvSpPr>
        <p:spPr>
          <a:xfrm>
            <a:off x="1128077" y="1174160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10:00 - 10:45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74876DF-D8D0-8FF9-6B66-2081FFA182C9}"/>
              </a:ext>
            </a:extLst>
          </p:cNvPr>
          <p:cNvSpPr txBox="1"/>
          <p:nvPr/>
        </p:nvSpPr>
        <p:spPr>
          <a:xfrm>
            <a:off x="1128077" y="1483456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10:45 - 11:35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9606DF7-123D-9812-8CFA-D45E6D68D987}"/>
              </a:ext>
            </a:extLst>
          </p:cNvPr>
          <p:cNvSpPr txBox="1"/>
          <p:nvPr/>
        </p:nvSpPr>
        <p:spPr>
          <a:xfrm>
            <a:off x="1128077" y="1936504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11:45 - 13:15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D9689C2-C415-9378-C21B-9D8F854D702F}"/>
              </a:ext>
            </a:extLst>
          </p:cNvPr>
          <p:cNvSpPr txBox="1"/>
          <p:nvPr/>
        </p:nvSpPr>
        <p:spPr>
          <a:xfrm>
            <a:off x="1128077" y="2251791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13:15 - 14:15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F702BF1-8C1E-02F8-3316-140A52AA9EB0}"/>
              </a:ext>
            </a:extLst>
          </p:cNvPr>
          <p:cNvSpPr txBox="1"/>
          <p:nvPr/>
        </p:nvSpPr>
        <p:spPr>
          <a:xfrm>
            <a:off x="1128077" y="2565662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14:15 - 15:45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D85CA78-CF80-D6CD-A0B7-488D954120F7}"/>
              </a:ext>
            </a:extLst>
          </p:cNvPr>
          <p:cNvSpPr txBox="1"/>
          <p:nvPr/>
        </p:nvSpPr>
        <p:spPr>
          <a:xfrm>
            <a:off x="1133410" y="2916982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16:00 – 19:30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425E231-6942-E8FA-28EA-856675D3DB57}"/>
              </a:ext>
            </a:extLst>
          </p:cNvPr>
          <p:cNvSpPr txBox="1"/>
          <p:nvPr/>
        </p:nvSpPr>
        <p:spPr>
          <a:xfrm>
            <a:off x="1141527" y="3277026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8:45 – 10:30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9BBACF7-CC5A-63CE-DE58-08FDF08AFB18}"/>
              </a:ext>
            </a:extLst>
          </p:cNvPr>
          <p:cNvSpPr/>
          <p:nvPr/>
        </p:nvSpPr>
        <p:spPr>
          <a:xfrm>
            <a:off x="2120461" y="3622137"/>
            <a:ext cx="1110479" cy="3906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Personalised Medicine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70F5009-048F-E4B7-A2C0-6109AE3C1057}"/>
              </a:ext>
            </a:extLst>
          </p:cNvPr>
          <p:cNvSpPr/>
          <p:nvPr/>
        </p:nvSpPr>
        <p:spPr>
          <a:xfrm>
            <a:off x="4343756" y="3618920"/>
            <a:ext cx="1173570" cy="3906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Prediagnosis disturbances 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84EF2C05-7E8D-0B2D-DFB1-18A1ADFA2263}"/>
              </a:ext>
            </a:extLst>
          </p:cNvPr>
          <p:cNvSpPr/>
          <p:nvPr/>
        </p:nvSpPr>
        <p:spPr>
          <a:xfrm>
            <a:off x="2134470" y="3494561"/>
            <a:ext cx="3382855" cy="922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break: 30 min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585638A-27D8-79EF-E85F-D0D0C0DCC202}"/>
              </a:ext>
            </a:extLst>
          </p:cNvPr>
          <p:cNvSpPr txBox="1"/>
          <p:nvPr/>
        </p:nvSpPr>
        <p:spPr>
          <a:xfrm>
            <a:off x="1128076" y="3677228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11:00 – 12:30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727D511D-A1E1-FB27-C0EF-1A9843B8D00E}"/>
              </a:ext>
            </a:extLst>
          </p:cNvPr>
          <p:cNvSpPr/>
          <p:nvPr/>
        </p:nvSpPr>
        <p:spPr>
          <a:xfrm>
            <a:off x="5572255" y="3508193"/>
            <a:ext cx="1352549" cy="11498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Posters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Room S 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33B1440-7558-80CE-82E4-0AD7671D79C9}"/>
              </a:ext>
            </a:extLst>
          </p:cNvPr>
          <p:cNvSpPr/>
          <p:nvPr/>
        </p:nvSpPr>
        <p:spPr>
          <a:xfrm>
            <a:off x="2134471" y="4039244"/>
            <a:ext cx="3382855" cy="184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Lunch Break: 60 min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33EA916-73C5-6469-3694-215EEFFE099D}"/>
              </a:ext>
            </a:extLst>
          </p:cNvPr>
          <p:cNvSpPr txBox="1"/>
          <p:nvPr/>
        </p:nvSpPr>
        <p:spPr>
          <a:xfrm>
            <a:off x="1133410" y="4028075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12:30 – 13:30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35DA2BA-A8D4-925E-2651-E4F4107C6049}"/>
              </a:ext>
            </a:extLst>
          </p:cNvPr>
          <p:cNvSpPr txBox="1"/>
          <p:nvPr/>
        </p:nvSpPr>
        <p:spPr>
          <a:xfrm>
            <a:off x="1128077" y="4335972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13:30 – 15:00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9D8D2C3-A978-B921-55E6-7FA93C10E015}"/>
              </a:ext>
            </a:extLst>
          </p:cNvPr>
          <p:cNvSpPr txBox="1"/>
          <p:nvPr/>
        </p:nvSpPr>
        <p:spPr>
          <a:xfrm>
            <a:off x="1128077" y="4773305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15:15 – 16:10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CFBF90F7-5941-F010-06D6-59FB76F2FBFC}"/>
              </a:ext>
            </a:extLst>
          </p:cNvPr>
          <p:cNvSpPr txBox="1"/>
          <p:nvPr/>
        </p:nvSpPr>
        <p:spPr>
          <a:xfrm rot="5400000">
            <a:off x="6907545" y="2384326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DAY 1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ACE5963-95A3-07F3-5930-315198F3A749}"/>
              </a:ext>
            </a:extLst>
          </p:cNvPr>
          <p:cNvSpPr txBox="1"/>
          <p:nvPr/>
        </p:nvSpPr>
        <p:spPr>
          <a:xfrm rot="5400000">
            <a:off x="6897573" y="4403239"/>
            <a:ext cx="114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DAY  2</a:t>
            </a:r>
          </a:p>
        </p:txBody>
      </p:sp>
      <p:sp>
        <p:nvSpPr>
          <p:cNvPr id="41" name="Vierkante haak links 40">
            <a:extLst>
              <a:ext uri="{FF2B5EF4-FFF2-40B4-BE49-F238E27FC236}">
                <a16:creationId xmlns:a16="http://schemas.microsoft.com/office/drawing/2014/main" id="{215B70EB-92E3-8724-78BE-BC612ACD5AA8}"/>
              </a:ext>
            </a:extLst>
          </p:cNvPr>
          <p:cNvSpPr/>
          <p:nvPr/>
        </p:nvSpPr>
        <p:spPr>
          <a:xfrm flipH="1">
            <a:off x="6991184" y="3312367"/>
            <a:ext cx="297968" cy="1714889"/>
          </a:xfrm>
          <a:prstGeom prst="leftBracket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039D5AC-A8AD-0B2F-2001-9EDA1D46E79A}"/>
              </a:ext>
            </a:extLst>
          </p:cNvPr>
          <p:cNvSpPr/>
          <p:nvPr/>
        </p:nvSpPr>
        <p:spPr>
          <a:xfrm>
            <a:off x="4627473" y="2962215"/>
            <a:ext cx="2267687" cy="1669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Networking + walking dinner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7623440-12C8-CF8F-0E2F-3608A8EC09A7}"/>
              </a:ext>
            </a:extLst>
          </p:cNvPr>
          <p:cNvSpPr/>
          <p:nvPr/>
        </p:nvSpPr>
        <p:spPr>
          <a:xfrm>
            <a:off x="3251259" y="3617204"/>
            <a:ext cx="1064049" cy="3906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  <a:latin typeface="Arial"/>
              </a:rPr>
              <a:t>Imaging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9F12087-6536-A06D-5132-5A4A6E43A431}"/>
              </a:ext>
            </a:extLst>
          </p:cNvPr>
          <p:cNvSpPr/>
          <p:nvPr/>
        </p:nvSpPr>
        <p:spPr>
          <a:xfrm>
            <a:off x="2099430" y="2865307"/>
            <a:ext cx="4774699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min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2BDD435-7F55-B881-062B-98BFB87AC547}"/>
              </a:ext>
            </a:extLst>
          </p:cNvPr>
          <p:cNvSpPr/>
          <p:nvPr/>
        </p:nvSpPr>
        <p:spPr>
          <a:xfrm>
            <a:off x="2122191" y="4690891"/>
            <a:ext cx="4802613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min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60A6178D-B614-38B7-0F6B-095C6440782F}"/>
              </a:ext>
            </a:extLst>
          </p:cNvPr>
          <p:cNvSpPr/>
          <p:nvPr/>
        </p:nvSpPr>
        <p:spPr>
          <a:xfrm>
            <a:off x="2116801" y="2524912"/>
            <a:ext cx="4774699" cy="284415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Plenary: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Panel discussion Translation of results (45min) +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Panel discussion PPI + PI (45 minutes)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- Auditorium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hthoek 20">
            <a:extLst>
              <a:ext uri="{FF2B5EF4-FFF2-40B4-BE49-F238E27FC236}">
                <a16:creationId xmlns:a16="http://schemas.microsoft.com/office/drawing/2014/main" id="{F031DF74-1E67-440D-A1FD-21D431BED4B3}"/>
              </a:ext>
            </a:extLst>
          </p:cNvPr>
          <p:cNvSpPr/>
          <p:nvPr/>
        </p:nvSpPr>
        <p:spPr>
          <a:xfrm>
            <a:off x="2123728" y="4269367"/>
            <a:ext cx="1110479" cy="3906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Personalised Medicine </a:t>
            </a:r>
          </a:p>
        </p:txBody>
      </p:sp>
      <p:sp>
        <p:nvSpPr>
          <p:cNvPr id="44" name="Rechthoek 21">
            <a:extLst>
              <a:ext uri="{FF2B5EF4-FFF2-40B4-BE49-F238E27FC236}">
                <a16:creationId xmlns:a16="http://schemas.microsoft.com/office/drawing/2014/main" id="{4CBE3E05-2B8F-4BD7-A05A-513DEF0C47B0}"/>
              </a:ext>
            </a:extLst>
          </p:cNvPr>
          <p:cNvSpPr/>
          <p:nvPr/>
        </p:nvSpPr>
        <p:spPr>
          <a:xfrm>
            <a:off x="4347023" y="4266150"/>
            <a:ext cx="1173570" cy="3906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Prediagnosis disturbances </a:t>
            </a:r>
          </a:p>
        </p:txBody>
      </p:sp>
      <p:sp>
        <p:nvSpPr>
          <p:cNvPr id="45" name="Rechthoek 10">
            <a:extLst>
              <a:ext uri="{FF2B5EF4-FFF2-40B4-BE49-F238E27FC236}">
                <a16:creationId xmlns:a16="http://schemas.microsoft.com/office/drawing/2014/main" id="{71E0B7AC-4EF8-4584-BAF0-23BBD9B4EC73}"/>
              </a:ext>
            </a:extLst>
          </p:cNvPr>
          <p:cNvSpPr/>
          <p:nvPr/>
        </p:nvSpPr>
        <p:spPr>
          <a:xfrm>
            <a:off x="3254526" y="4264434"/>
            <a:ext cx="1064049" cy="3906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  <a:latin typeface="Arial"/>
              </a:rPr>
              <a:t>Imaging</a:t>
            </a:r>
          </a:p>
        </p:txBody>
      </p:sp>
    </p:spTree>
    <p:extLst>
      <p:ext uri="{BB962C8B-B14F-4D97-AF65-F5344CB8AC3E}">
        <p14:creationId xmlns:p14="http://schemas.microsoft.com/office/powerpoint/2010/main" val="89004339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64875-DD91-64D9-59FA-B6461B61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fbeelding met tekst, diagram, Plan, Parallel&#10;&#10;Automatisch gegenereerde beschrijving">
            <a:extLst>
              <a:ext uri="{FF2B5EF4-FFF2-40B4-BE49-F238E27FC236}">
                <a16:creationId xmlns:a16="http://schemas.microsoft.com/office/drawing/2014/main" id="{779AD61A-6F07-B8D0-336A-592FB5CC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7" y="200012"/>
            <a:ext cx="7475801" cy="497563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20E5F4C-47ED-2421-1D3E-C076501EF965}"/>
              </a:ext>
            </a:extLst>
          </p:cNvPr>
          <p:cNvSpPr txBox="1">
            <a:spLocks/>
          </p:cNvSpPr>
          <p:nvPr/>
        </p:nvSpPr>
        <p:spPr bwMode="auto">
          <a:xfrm>
            <a:off x="4283968" y="3579862"/>
            <a:ext cx="3240360" cy="5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83F48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7D057-9912-4BCF-9382-F6D887736D9A}"/>
              </a:ext>
            </a:extLst>
          </p:cNvPr>
          <p:cNvSpPr/>
          <p:nvPr/>
        </p:nvSpPr>
        <p:spPr>
          <a:xfrm>
            <a:off x="1691680" y="265102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7AA1D-08BF-4BEE-8985-75D732CE8B31}"/>
              </a:ext>
            </a:extLst>
          </p:cNvPr>
          <p:cNvSpPr/>
          <p:nvPr/>
        </p:nvSpPr>
        <p:spPr>
          <a:xfrm>
            <a:off x="5108292" y="147568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70926-8EE3-42C6-8BA9-896B414695AF}"/>
              </a:ext>
            </a:extLst>
          </p:cNvPr>
          <p:cNvSpPr/>
          <p:nvPr/>
        </p:nvSpPr>
        <p:spPr>
          <a:xfrm>
            <a:off x="5960822" y="1475684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U1/2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77AB0-402B-4A5F-A81F-09AE8FBAF3E5}"/>
              </a:ext>
            </a:extLst>
          </p:cNvPr>
          <p:cNvSpPr/>
          <p:nvPr/>
        </p:nvSpPr>
        <p:spPr>
          <a:xfrm>
            <a:off x="3389377" y="147568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30276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8D4C6-78E6-91C4-24EF-3D48C0E3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Plenary</a:t>
            </a:r>
            <a:r>
              <a:rPr lang="nl-NL" dirty="0"/>
              <a:t> </a:t>
            </a:r>
            <a:r>
              <a:rPr lang="nl-NL" dirty="0" err="1"/>
              <a:t>sessions</a:t>
            </a: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8DC8452-9B22-E0F8-3C6B-E7F866925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53979"/>
              </p:ext>
            </p:extLst>
          </p:nvPr>
        </p:nvGraphicFramePr>
        <p:xfrm>
          <a:off x="1475656" y="1419622"/>
          <a:ext cx="5328164" cy="33709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5676">
                  <a:extLst>
                    <a:ext uri="{9D8B030D-6E8A-4147-A177-3AD203B41FA5}">
                      <a16:colId xmlns:a16="http://schemas.microsoft.com/office/drawing/2014/main" val="106041924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54045265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8033432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4676481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nl-NL" sz="105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dirty="0" err="1"/>
                        <a:t>Duration</a:t>
                      </a:r>
                      <a:endParaRPr lang="nl-NL" sz="105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Format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763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nl-NL" sz="105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45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10:45 - 11:00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Opening JPND Chair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 min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31258"/>
                  </a:ext>
                </a:extLst>
              </a:tr>
              <a:tr h="292632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11:00 - 11:35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Global impact of JPND program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35 min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84596"/>
                  </a:ext>
                </a:extLst>
              </a:tr>
              <a:tr h="231860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14:15 - 15:00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Translation of results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45 min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Panel </a:t>
                      </a:r>
                      <a:r>
                        <a:rPr kumimoji="0" lang="nl-NL" sz="105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discussion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01960"/>
                  </a:ext>
                </a:extLst>
              </a:tr>
              <a:tr h="281192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15:00 - 15:45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PPI </a:t>
                      </a:r>
                    </a:p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45 min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Panel </a:t>
                      </a:r>
                      <a:r>
                        <a:rPr kumimoji="0" lang="nl-NL" sz="105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discussion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8425"/>
                  </a:ext>
                </a:extLst>
              </a:tr>
              <a:tr h="275472">
                <a:tc>
                  <a:txBody>
                    <a:bodyPr/>
                    <a:lstStyle/>
                    <a:p>
                      <a:r>
                        <a:rPr kumimoji="0" lang="nl-NL" sz="105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03050"/>
                  </a:ext>
                </a:extLst>
              </a:tr>
              <a:tr h="275472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9:00 - 9:45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 data and AI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45 min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0343"/>
                  </a:ext>
                </a:extLst>
              </a:tr>
              <a:tr h="271356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9:45 - 10:30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European infrastructures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45 min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Round</a:t>
                      </a:r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NL" sz="105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table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12975"/>
                  </a:ext>
                </a:extLst>
              </a:tr>
              <a:tr h="271356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15:15 - 15:25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Poster </a:t>
                      </a:r>
                      <a:r>
                        <a:rPr kumimoji="0" lang="nl-NL" sz="105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Prize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10 min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44873"/>
                  </a:ext>
                </a:extLst>
              </a:tr>
              <a:tr h="271356"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15:25 - 16:10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Conclusions</a:t>
                      </a:r>
                      <a:endParaRPr kumimoji="0" lang="nl-NL" sz="105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 min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sz="10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533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14350"/>
            <a:ext cx="6419056" cy="541782"/>
          </a:xfrm>
        </p:spPr>
        <p:txBody>
          <a:bodyPr/>
          <a:lstStyle/>
          <a:p>
            <a:r>
              <a:rPr lang="fr-FR" dirty="0" err="1"/>
              <a:t>Practical</a:t>
            </a:r>
            <a:r>
              <a:rPr lang="fr-FR" dirty="0"/>
              <a:t> 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/>
              <a:t>Visit the posters in the foyer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Poster award ceremony at 5:20 pm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After the concluding remarks you are invited to a networking and refreshment opportunity in the foyer</a:t>
            </a:r>
          </a:p>
          <a:p>
            <a:r>
              <a:rPr lang="en-US" sz="2000" dirty="0"/>
              <a:t>Tweets about our symposium</a:t>
            </a:r>
          </a:p>
          <a:p>
            <a:pPr lvl="1"/>
            <a:r>
              <a:rPr lang="en-US" sz="2000" b="1" dirty="0"/>
              <a:t>#</a:t>
            </a:r>
            <a:r>
              <a:rPr lang="en-US" sz="2000" b="1" dirty="0" err="1"/>
              <a:t>jpnd</a:t>
            </a:r>
            <a:r>
              <a:rPr lang="en-US" sz="2000" b="1" dirty="0"/>
              <a:t>   </a:t>
            </a:r>
          </a:p>
          <a:p>
            <a:pPr lvl="1"/>
            <a:r>
              <a:rPr lang="en-US" sz="2000" b="1" dirty="0"/>
              <a:t>#jpndsymposium2024  </a:t>
            </a:r>
          </a:p>
          <a:p>
            <a:pPr lvl="1"/>
            <a:r>
              <a:rPr lang="en-US" sz="2000" b="1" dirty="0"/>
              <a:t>#neurodegeneration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580112" y="4011910"/>
            <a:ext cx="163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DD49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9807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GB" altLang="en-US" sz="1600" b="1" dirty="0">
                <a:solidFill>
                  <a:srgbClr val="183F48">
                    <a:lumMod val="90000"/>
                    <a:lumOff val="10000"/>
                  </a:srgbClr>
                </a:solidFill>
              </a:rPr>
              <a:t>@</a:t>
            </a:r>
            <a:r>
              <a:rPr lang="en-GB" altLang="en-US" sz="1600" b="1" dirty="0" err="1">
                <a:solidFill>
                  <a:srgbClr val="183F48">
                    <a:lumMod val="90000"/>
                    <a:lumOff val="10000"/>
                  </a:srgbClr>
                </a:solidFill>
              </a:rPr>
              <a:t>JPNDEurope</a:t>
            </a:r>
            <a:endParaRPr lang="en-GB" altLang="en-US" sz="1600" b="1" dirty="0">
              <a:solidFill>
                <a:srgbClr val="183F48">
                  <a:lumMod val="90000"/>
                  <a:lumOff val="10000"/>
                </a:srgbClr>
              </a:solidFill>
            </a:endParaRPr>
          </a:p>
          <a:p>
            <a:pPr eaLnBrk="1" hangingPunct="1">
              <a:buClrTx/>
              <a:buSzTx/>
              <a:buFontTx/>
              <a:buNone/>
              <a:defRPr/>
            </a:pPr>
            <a:endParaRPr lang="en-IE" altLang="en-US" sz="1600" dirty="0">
              <a:solidFill>
                <a:prstClr val="black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895F8B-04E8-4B2F-A1A5-36573FF7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86" y="3939902"/>
            <a:ext cx="555526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14350"/>
            <a:ext cx="6419056" cy="541782"/>
          </a:xfrm>
        </p:spPr>
        <p:txBody>
          <a:bodyPr/>
          <a:lstStyle/>
          <a:p>
            <a:r>
              <a:rPr lang="fr-FR" dirty="0" err="1"/>
              <a:t>Acknowledgments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090" y="1160463"/>
            <a:ext cx="7691438" cy="346868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/>
              <a:t>Rosalie </a:t>
            </a:r>
            <a:r>
              <a:rPr lang="en-US" sz="2000" dirty="0" err="1"/>
              <a:t>Nelissen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 err="1"/>
              <a:t>Gabriëlle</a:t>
            </a:r>
            <a:r>
              <a:rPr lang="en-US" sz="2000" dirty="0"/>
              <a:t> </a:t>
            </a:r>
            <a:r>
              <a:rPr lang="en-US" sz="2000" dirty="0" err="1"/>
              <a:t>Lijten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/>
              <a:t>Inge Sips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Sophie </a:t>
            </a:r>
            <a:r>
              <a:rPr lang="en-US" sz="2000" dirty="0" err="1"/>
              <a:t>Habets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 err="1"/>
              <a:t>Cule</a:t>
            </a:r>
            <a:r>
              <a:rPr lang="en-US" sz="2000" dirty="0"/>
              <a:t> </a:t>
            </a:r>
            <a:r>
              <a:rPr lang="en-US" sz="2000" dirty="0" err="1"/>
              <a:t>Cucic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/>
              <a:t>Karin Yeo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Pierre-Olivier </a:t>
            </a:r>
            <a:r>
              <a:rPr lang="en-US" sz="2000" dirty="0" err="1"/>
              <a:t>Fernagut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/>
              <a:t>Etienne Hirsch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Alexandra Rodrigues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97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14350"/>
            <a:ext cx="6419056" cy="541782"/>
          </a:xfrm>
        </p:spPr>
        <p:txBody>
          <a:bodyPr/>
          <a:lstStyle/>
          <a:p>
            <a:r>
              <a:rPr lang="fr-FR" dirty="0"/>
              <a:t>JPND / </a:t>
            </a:r>
            <a:r>
              <a:rPr lang="fr-FR" dirty="0" err="1"/>
              <a:t>JPco-fuND</a:t>
            </a:r>
            <a:r>
              <a:rPr lang="fr-FR" dirty="0"/>
              <a:t> Symposium 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4803"/>
            <a:ext cx="7691438" cy="3468687"/>
          </a:xfrm>
        </p:spPr>
        <p:txBody>
          <a:bodyPr/>
          <a:lstStyle/>
          <a:p>
            <a:r>
              <a:rPr lang="en-US" sz="2000" dirty="0"/>
              <a:t>Showcase</a:t>
            </a:r>
            <a:r>
              <a:rPr lang="en-US" dirty="0"/>
              <a:t> </a:t>
            </a:r>
            <a:r>
              <a:rPr lang="en-US" sz="2000" dirty="0"/>
              <a:t>and dissemination of up-to-date research achievements of JPND-supported projects to all relevant stakeholders.</a:t>
            </a:r>
          </a:p>
          <a:p>
            <a:r>
              <a:rPr lang="en-US" sz="2000" dirty="0"/>
              <a:t>Train young scientists from the JPND-funded projects.</a:t>
            </a:r>
          </a:p>
          <a:p>
            <a:r>
              <a:rPr lang="en-US" sz="2000" dirty="0"/>
              <a:t>Disseminate the results obtained to potential stakeholders</a:t>
            </a:r>
          </a:p>
          <a:p>
            <a:r>
              <a:rPr lang="en-US" sz="2000" dirty="0"/>
              <a:t>Meeting with industries and the European Stakeholders</a:t>
            </a:r>
          </a:p>
          <a:p>
            <a:r>
              <a:rPr lang="en-US" sz="2000" dirty="0"/>
              <a:t>To allow an opportunity for networking and knowledge exchange between </a:t>
            </a:r>
            <a:r>
              <a:rPr lang="en-US" sz="2000" dirty="0" err="1"/>
              <a:t>JPco-fuND</a:t>
            </a:r>
            <a:r>
              <a:rPr lang="en-US" sz="2000" dirty="0"/>
              <a:t> projects and other JPND-supported projects, as well as among other conference attendees.</a:t>
            </a:r>
          </a:p>
          <a:p>
            <a:r>
              <a:rPr lang="en-US" sz="2000" dirty="0"/>
              <a:t>Call 2019, 2020, 2021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9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0196" y="303610"/>
            <a:ext cx="7296140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28396"/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328396"/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The conditions of success</a:t>
            </a:r>
            <a:endParaRPr kumimoji="0" lang="en-IE" sz="2850" b="1" i="0" u="none" strike="noStrike" kern="1200" cap="none" spc="0" normalizeH="0" baseline="0" noProof="0" dirty="0">
              <a:ln>
                <a:noFill/>
              </a:ln>
              <a:solidFill>
                <a:srgbClr val="328396"/>
              </a:solidFill>
              <a:effectLst/>
              <a:uLnTx/>
              <a:uFillTx/>
              <a:latin typeface="Arial"/>
              <a:ea typeface="ＭＳ Ｐゴシック" pitchFamily="2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70388" y="1275606"/>
            <a:ext cx="7000726" cy="2088232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DD49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98076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Increase the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critical mass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of physicians and scientists involved in neurodegenerative disease research</a:t>
            </a: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Increase the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funding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dedicated to neurodegenerative disease research (10x less than in cancer research)</a:t>
            </a: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Increase the number of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collaborations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globally</a:t>
            </a: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14313" marR="0" lvl="0" indent="-214313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>
                <a:srgbClr val="66CEF2"/>
              </a:buClr>
              <a:buSzPct val="80000"/>
              <a:buFont typeface="Arial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39552" y="3579862"/>
            <a:ext cx="7519132" cy="1333033"/>
            <a:chOff x="539552" y="3579862"/>
            <a:chExt cx="7519132" cy="1333033"/>
          </a:xfrm>
        </p:grpSpPr>
        <p:pic>
          <p:nvPicPr>
            <p:cNvPr id="4" name="Picture 12" descr="JPND logo colour on white lore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181"/>
            <a:stretch/>
          </p:blipFill>
          <p:spPr bwMode="auto">
            <a:xfrm>
              <a:off x="539552" y="3579862"/>
              <a:ext cx="3036888" cy="133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8C167B80-E3B2-4265-A75E-9875556AD530}"/>
                </a:ext>
              </a:extLst>
            </p:cNvPr>
            <p:cNvSpPr txBox="1"/>
            <p:nvPr/>
          </p:nvSpPr>
          <p:spPr>
            <a:xfrm>
              <a:off x="3720456" y="3867894"/>
              <a:ext cx="4338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The largest global research initiative aimed at tackling the challenge of neurodegenerative diseases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1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1872" y="1635646"/>
            <a:ext cx="7992888" cy="3096344"/>
          </a:xfrm>
        </p:spPr>
        <p:txBody>
          <a:bodyPr/>
          <a:lstStyle/>
          <a:p>
            <a:pPr marL="375047" indent="-285750" algn="just">
              <a:spcAft>
                <a:spcPts val="800"/>
              </a:spcAft>
              <a:defRPr/>
            </a:pPr>
            <a:r>
              <a:rPr lang="en-US" sz="2400" b="1" dirty="0">
                <a:ea typeface="ＭＳ Ｐゴシック" pitchFamily="34" charset="-128"/>
              </a:rPr>
              <a:t>New forms of long-term collaboration </a:t>
            </a:r>
          </a:p>
          <a:p>
            <a:pPr marL="375047" indent="-285750" algn="just">
              <a:spcAft>
                <a:spcPts val="80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Fostering and testing </a:t>
            </a:r>
            <a:r>
              <a:rPr lang="en-US" sz="2400" b="1" dirty="0">
                <a:ea typeface="ＭＳ Ｐゴシック" pitchFamily="34" charset="-128"/>
              </a:rPr>
              <a:t>innovative approaches and science-policy cooperation</a:t>
            </a:r>
            <a:endParaRPr lang="en-GB" sz="2400" b="1" dirty="0">
              <a:ea typeface="ＭＳ Ｐゴシック" pitchFamily="34" charset="-128"/>
            </a:endParaRPr>
          </a:p>
          <a:p>
            <a:pPr marL="375047" indent="-285750" algn="just">
              <a:spcAft>
                <a:spcPts val="800"/>
              </a:spcAft>
              <a:defRPr/>
            </a:pPr>
            <a:r>
              <a:rPr lang="en-US" sz="2400" dirty="0">
                <a:ea typeface="ＭＳ Ｐゴシック" pitchFamily="34" charset="-128"/>
              </a:rPr>
              <a:t>Gateways for </a:t>
            </a:r>
            <a:r>
              <a:rPr lang="en-US" sz="2400" b="1" dirty="0">
                <a:ea typeface="ＭＳ Ｐゴシック" pitchFamily="34" charset="-128"/>
              </a:rPr>
              <a:t>scientific excellence, relevance and international cooperation</a:t>
            </a:r>
            <a:endParaRPr lang="en-GB" sz="2400" b="1" dirty="0">
              <a:ea typeface="ＭＳ Ｐゴシック" pitchFamily="34" charset="-128"/>
            </a:endParaRPr>
          </a:p>
          <a:p>
            <a:pPr marL="375047" indent="-285750" algn="just">
              <a:spcAft>
                <a:spcPts val="800"/>
              </a:spcAft>
              <a:defRPr/>
            </a:pPr>
            <a:r>
              <a:rPr lang="en-US" sz="2400" b="1" dirty="0">
                <a:ea typeface="ＭＳ Ｐゴシック" pitchFamily="34" charset="-128"/>
              </a:rPr>
              <a:t>Strategic platforms for alignment</a:t>
            </a:r>
            <a:endParaRPr lang="en-GB" sz="2400" dirty="0">
              <a:ea typeface="ＭＳ Ｐゴシック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1594" y="378871"/>
            <a:ext cx="3466728" cy="541782"/>
          </a:xfrm>
        </p:spPr>
        <p:txBody>
          <a:bodyPr/>
          <a:lstStyle/>
          <a:p>
            <a:r>
              <a:rPr lang="fr-FR" dirty="0"/>
              <a:t>Overcoming </a:t>
            </a:r>
            <a:r>
              <a:rPr lang="fr-FR" dirty="0" err="1"/>
              <a:t>barriers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5195"/>
            <a:ext cx="2372436" cy="18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1304"/>
            <a:ext cx="5409952" cy="54173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dirty="0">
                <a:ea typeface="ＭＳ Ｐゴシック" pitchFamily="34" charset="-128"/>
              </a:rPr>
              <a:t>Joint </a:t>
            </a:r>
            <a:r>
              <a:rPr lang="fr-FR" dirty="0" err="1">
                <a:ea typeface="ＭＳ Ｐゴシック" pitchFamily="34" charset="-128"/>
              </a:rPr>
              <a:t>Programming</a:t>
            </a:r>
            <a:r>
              <a:rPr lang="fr-FR" dirty="0">
                <a:ea typeface="ＭＳ Ｐゴシック" pitchFamily="34" charset="-128"/>
              </a:rPr>
              <a:t> - </a:t>
            </a:r>
            <a:r>
              <a:rPr lang="fr-FR" dirty="0" err="1">
                <a:ea typeface="ＭＳ Ｐゴシック" pitchFamily="34" charset="-128"/>
              </a:rPr>
              <a:t>principles</a:t>
            </a:r>
            <a:endParaRPr lang="fr-FR" dirty="0">
              <a:ea typeface="ＭＳ Ｐゴシック" pitchFamily="34" charset="-128"/>
            </a:endParaRPr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>
          <a:xfrm>
            <a:off x="809401" y="1419622"/>
            <a:ext cx="8155087" cy="3469481"/>
          </a:xfrm>
        </p:spPr>
        <p:txBody>
          <a:bodyPr/>
          <a:lstStyle/>
          <a:p>
            <a:pPr marL="89297" indent="0">
              <a:spcAft>
                <a:spcPts val="800"/>
              </a:spcAft>
              <a:buClrTx/>
              <a:buNone/>
              <a:defRPr/>
            </a:pPr>
            <a:r>
              <a:rPr lang="en-IE" sz="2400" b="1" dirty="0">
                <a:ea typeface="ＭＳ Ｐゴシック" pitchFamily="34" charset="-128"/>
              </a:rPr>
              <a:t>Three pillars</a:t>
            </a:r>
          </a:p>
          <a:p>
            <a:pPr marL="89297" indent="0">
              <a:spcAft>
                <a:spcPts val="800"/>
              </a:spcAft>
              <a:buClrTx/>
              <a:buNone/>
              <a:defRPr/>
            </a:pPr>
            <a:endParaRPr lang="en-IE" sz="2400" dirty="0">
              <a:ea typeface="ＭＳ Ｐゴシック" pitchFamily="34" charset="-128"/>
            </a:endParaRPr>
          </a:p>
          <a:p>
            <a:pPr>
              <a:spcAft>
                <a:spcPts val="800"/>
              </a:spcAft>
              <a:buClrTx/>
              <a:defRPr/>
            </a:pPr>
            <a:r>
              <a:rPr lang="en-IE" sz="2400" b="1" dirty="0">
                <a:ea typeface="ＭＳ Ｐゴシック" pitchFamily="34" charset="-128"/>
              </a:rPr>
              <a:t>Shared vision: </a:t>
            </a:r>
            <a:r>
              <a:rPr lang="en-IE" sz="2400" dirty="0">
                <a:ea typeface="ＭＳ Ｐゴシック" pitchFamily="34" charset="-128"/>
              </a:rPr>
              <a:t>JPND countries engage </a:t>
            </a:r>
            <a:r>
              <a:rPr lang="en-IE" sz="2400" u="sng" dirty="0">
                <a:ea typeface="ＭＳ Ｐゴシック" pitchFamily="34" charset="-128"/>
              </a:rPr>
              <a:t>voluntarily</a:t>
            </a:r>
            <a:r>
              <a:rPr lang="en-IE" sz="2400" dirty="0">
                <a:ea typeface="ＭＳ Ｐゴシック" pitchFamily="34" charset="-128"/>
              </a:rPr>
              <a:t> and on </a:t>
            </a:r>
            <a:r>
              <a:rPr lang="en-IE" sz="2400" u="sng" dirty="0">
                <a:ea typeface="ＭＳ Ｐゴシック" pitchFamily="34" charset="-128"/>
              </a:rPr>
              <a:t>a variable-geometry </a:t>
            </a:r>
          </a:p>
          <a:p>
            <a:pPr>
              <a:spcAft>
                <a:spcPts val="800"/>
              </a:spcAft>
              <a:buClrTx/>
              <a:defRPr/>
            </a:pPr>
            <a:r>
              <a:rPr lang="en-IE" sz="2400" b="1" dirty="0">
                <a:ea typeface="ＭＳ Ｐゴシック" pitchFamily="34" charset="-128"/>
              </a:rPr>
              <a:t>Reactive management structure</a:t>
            </a:r>
          </a:p>
          <a:p>
            <a:pPr>
              <a:spcAft>
                <a:spcPts val="800"/>
              </a:spcAft>
              <a:buClrTx/>
              <a:defRPr/>
            </a:pPr>
            <a:r>
              <a:rPr lang="en-IE" sz="2400" b="1" dirty="0">
                <a:ea typeface="ＭＳ Ｐゴシック" pitchFamily="34" charset="-128"/>
              </a:rPr>
              <a:t>Common strategic research and innovation agenda</a:t>
            </a:r>
            <a:endParaRPr lang="en-US" sz="2400" dirty="0">
              <a:ea typeface="ＭＳ Ｐゴシック" pitchFamily="34" charset="-128"/>
            </a:endParaRPr>
          </a:p>
          <a:p>
            <a:pPr>
              <a:spcAft>
                <a:spcPts val="800"/>
              </a:spcAft>
              <a:buClrTx/>
              <a:defRPr/>
            </a:pPr>
            <a:endParaRPr lang="en-IE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2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 txBox="1">
            <a:spLocks/>
          </p:cNvSpPr>
          <p:nvPr/>
        </p:nvSpPr>
        <p:spPr bwMode="auto">
          <a:xfrm>
            <a:off x="179512" y="213511"/>
            <a:ext cx="7272808" cy="91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4290" anchor="ctr"/>
          <a:lstStyle>
            <a:lvl1pPr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DD49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9807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32839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Aligning to defragment and enhance collaboration</a:t>
            </a: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32839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499992" y="1275606"/>
            <a:ext cx="4445411" cy="1844041"/>
            <a:chOff x="4499992" y="1275606"/>
            <a:chExt cx="4445411" cy="1844041"/>
          </a:xfrm>
        </p:grpSpPr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2573" y="1275606"/>
              <a:ext cx="1303655" cy="18440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3317" name="Gruppo 11"/>
            <p:cNvGrpSpPr>
              <a:grpSpLocks/>
            </p:cNvGrpSpPr>
            <p:nvPr/>
          </p:nvGrpSpPr>
          <p:grpSpPr bwMode="auto">
            <a:xfrm>
              <a:off x="4499992" y="1752977"/>
              <a:ext cx="4445411" cy="584597"/>
              <a:chOff x="3927763" y="2478746"/>
              <a:chExt cx="7270286" cy="779318"/>
            </a:xfrm>
          </p:grpSpPr>
          <p:sp>
            <p:nvSpPr>
              <p:cNvPr id="13322" name="CasellaDiTesto 4"/>
              <p:cNvSpPr txBox="1">
                <a:spLocks noChangeArrowheads="1"/>
              </p:cNvSpPr>
              <p:nvPr/>
            </p:nvSpPr>
            <p:spPr bwMode="auto">
              <a:xfrm>
                <a:off x="5143584" y="2480332"/>
                <a:ext cx="6054465" cy="676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buClr>
                    <a:srgbClr val="66CEF2"/>
                  </a:buClr>
                  <a:buSzPct val="8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DD49"/>
                  </a:buClr>
                  <a:buSzPct val="9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98076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rPr>
                  <a:t>STRATEGIC RESEARCH AND INNOVATION AGENDA</a:t>
                </a:r>
                <a:endParaRPr kumimoji="0" lang="en-US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" name="Freccia a destra con strisce 5"/>
              <p:cNvSpPr/>
              <p:nvPr/>
            </p:nvSpPr>
            <p:spPr>
              <a:xfrm rot="20357347">
                <a:off x="3927763" y="2478746"/>
                <a:ext cx="945991" cy="779318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4469100" y="3114906"/>
            <a:ext cx="4674901" cy="1900084"/>
            <a:chOff x="4469100" y="3114906"/>
            <a:chExt cx="4674901" cy="1900084"/>
          </a:xfrm>
        </p:grpSpPr>
        <p:grpSp>
          <p:nvGrpSpPr>
            <p:cNvPr id="13318" name="Gruppo 12"/>
            <p:cNvGrpSpPr>
              <a:grpSpLocks/>
            </p:cNvGrpSpPr>
            <p:nvPr/>
          </p:nvGrpSpPr>
          <p:grpSpPr bwMode="auto">
            <a:xfrm>
              <a:off x="4469100" y="3114906"/>
              <a:ext cx="3618199" cy="1900084"/>
              <a:chOff x="3961650" y="4231346"/>
              <a:chExt cx="4825968" cy="2533018"/>
            </a:xfrm>
          </p:grpSpPr>
          <p:sp>
            <p:nvSpPr>
              <p:cNvPr id="8" name="Freccia a destra con strisce 7"/>
              <p:cNvSpPr/>
              <p:nvPr/>
            </p:nvSpPr>
            <p:spPr>
              <a:xfrm rot="2505048">
                <a:off x="3961650" y="4231346"/>
                <a:ext cx="944896" cy="779331"/>
              </a:xfrm>
              <a:prstGeom prst="strip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321" name="Picture 2" descr="http://www.lufthansagroup.com/fileadmin/downloads/en/policy-brief/10_2007/Lufthansa_PolicyBrief_Oct2007_Fragmented_European_Sky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48" b="4922"/>
              <a:stretch>
                <a:fillRect/>
              </a:stretch>
            </p:blipFill>
            <p:spPr bwMode="auto">
              <a:xfrm>
                <a:off x="6138955" y="4383846"/>
                <a:ext cx="2648663" cy="2380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19" name="CasellaDiTesto 10"/>
            <p:cNvSpPr txBox="1">
              <a:spLocks noChangeArrowheads="1"/>
            </p:cNvSpPr>
            <p:nvPr/>
          </p:nvSpPr>
          <p:spPr bwMode="auto">
            <a:xfrm>
              <a:off x="5004049" y="3718072"/>
              <a:ext cx="4139952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66CEF2"/>
                </a:buClr>
                <a:buSzPct val="8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DD49"/>
                </a:buClr>
                <a:buSzPct val="9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898076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ALIGNMENT OF COUNTRIES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ON COMMON RESEARCH GOALS</a:t>
              </a:r>
              <a:endPara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pic>
        <p:nvPicPr>
          <p:cNvPr id="12" name="Imag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206" y="1662945"/>
            <a:ext cx="3598862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2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623"/>
            <a:ext cx="8147248" cy="2592288"/>
          </a:xfrm>
        </p:spPr>
        <p:txBody>
          <a:bodyPr/>
          <a:lstStyle/>
          <a:p>
            <a:r>
              <a:rPr lang="en-US" sz="2000" dirty="0"/>
              <a:t>A Call Steering Committee composed of the participating agencies </a:t>
            </a:r>
            <a:r>
              <a:rPr lang="en-US" sz="2000" dirty="0" err="1"/>
              <a:t>organises</a:t>
            </a:r>
            <a:r>
              <a:rPr lang="en-US" sz="2000" dirty="0"/>
              <a:t> the evaluation according to international competitive standards</a:t>
            </a:r>
          </a:p>
          <a:p>
            <a:r>
              <a:rPr lang="en-US" sz="2000" dirty="0"/>
              <a:t>A Peer Review Panel composed of internationally </a:t>
            </a:r>
            <a:r>
              <a:rPr lang="en-US" sz="2000" dirty="0" err="1"/>
              <a:t>recognised</a:t>
            </a:r>
            <a:r>
              <a:rPr lang="en-US" sz="2000" dirty="0"/>
              <a:t> scientific experts evaluates the applications </a:t>
            </a:r>
          </a:p>
          <a:p>
            <a:r>
              <a:rPr lang="en-US" sz="2000" dirty="0"/>
              <a:t>A ranking list is provided</a:t>
            </a:r>
          </a:p>
          <a:p>
            <a:r>
              <a:rPr lang="en-US" sz="2000" dirty="0"/>
              <a:t>Each country delivers the budget(s) to participating national research team(s)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64822" y="395859"/>
            <a:ext cx="5760000" cy="5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6">
                    <a:lumMod val="75000"/>
                    <a:lumOff val="25000"/>
                  </a:schemeClr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28396"/>
                </a:solidFill>
                <a:latin typeface="Arial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3F48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ＭＳ Ｐゴシック" pitchFamily="24" charset="-128"/>
              </a:rPr>
              <a:t>Science crosses borders, not money</a:t>
            </a:r>
          </a:p>
        </p:txBody>
      </p:sp>
    </p:spTree>
    <p:extLst>
      <p:ext uri="{BB962C8B-B14F-4D97-AF65-F5344CB8AC3E}">
        <p14:creationId xmlns:p14="http://schemas.microsoft.com/office/powerpoint/2010/main" val="10129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9"/>
          <p:cNvSpPr>
            <a:spLocks noGrp="1"/>
          </p:cNvSpPr>
          <p:nvPr>
            <p:ph type="title"/>
          </p:nvPr>
        </p:nvSpPr>
        <p:spPr>
          <a:xfrm>
            <a:off x="457200" y="554409"/>
            <a:ext cx="5760000" cy="46166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IE" altLang="en-US" dirty="0">
                <a:ea typeface="ＭＳ Ｐゴシック" pitchFamily="34" charset="-128"/>
              </a:rPr>
              <a:t>Implementing transnational joint calls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47614"/>
            <a:ext cx="8795320" cy="2896021"/>
          </a:xfrm>
        </p:spPr>
        <p:txBody>
          <a:bodyPr/>
          <a:lstStyle/>
          <a:p>
            <a:r>
              <a:rPr lang="en-US" dirty="0"/>
              <a:t>Since 2011 a total investment of more than €250M</a:t>
            </a:r>
          </a:p>
          <a:p>
            <a:r>
              <a:rPr lang="en-US" dirty="0"/>
              <a:t>Participation of the European Commission to the management of JPND and to 2 calls</a:t>
            </a:r>
          </a:p>
          <a:p>
            <a:r>
              <a:rPr lang="en-US" dirty="0"/>
              <a:t>More than 3 teams from more than 3 countries</a:t>
            </a:r>
          </a:p>
          <a:p>
            <a:r>
              <a:rPr lang="en-US" dirty="0"/>
              <a:t>Between 20 and 189 proposals per call</a:t>
            </a:r>
          </a:p>
          <a:p>
            <a:r>
              <a:rPr lang="en-US" dirty="0"/>
              <a:t>Between 153 and 1033 teams per call</a:t>
            </a:r>
          </a:p>
          <a:p>
            <a:r>
              <a:rPr lang="en-US" dirty="0"/>
              <a:t>More than 140 projects supported</a:t>
            </a:r>
          </a:p>
          <a:p>
            <a:r>
              <a:rPr lang="en-US" dirty="0"/>
              <a:t>Between €1M and €8M per project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5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5760000" cy="541782"/>
          </a:xfrm>
        </p:spPr>
        <p:txBody>
          <a:bodyPr/>
          <a:lstStyle/>
          <a:p>
            <a:r>
              <a:rPr lang="en-US" dirty="0"/>
              <a:t>Fostering public patient involvement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1630"/>
            <a:ext cx="8363272" cy="34686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Acculturation of scientists and physicians to PPI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Training public, patients and patient advocates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Active participation of public and patients in research projects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Call topics encouraging public and patient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34281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JPND Colours">
      <a:dk1>
        <a:sysClr val="windowText" lastClr="000000"/>
      </a:dk1>
      <a:lt1>
        <a:sysClr val="window" lastClr="FFFFFF"/>
      </a:lt1>
      <a:dk2>
        <a:srgbClr val="183F48"/>
      </a:dk2>
      <a:lt2>
        <a:srgbClr val="D4D4D6"/>
      </a:lt2>
      <a:accent1>
        <a:srgbClr val="ED1E92"/>
      </a:accent1>
      <a:accent2>
        <a:srgbClr val="A1DBE0"/>
      </a:accent2>
      <a:accent3>
        <a:srgbClr val="CCDD49"/>
      </a:accent3>
      <a:accent4>
        <a:srgbClr val="898076"/>
      </a:accent4>
      <a:accent5>
        <a:srgbClr val="66CEF2"/>
      </a:accent5>
      <a:accent6>
        <a:srgbClr val="183F48"/>
      </a:accent6>
      <a:hlink>
        <a:srgbClr val="168BBA"/>
      </a:hlink>
      <a:folHlink>
        <a:srgbClr val="A1DB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JPND Colours">
      <a:dk1>
        <a:sysClr val="windowText" lastClr="000000"/>
      </a:dk1>
      <a:lt1>
        <a:sysClr val="window" lastClr="FFFFFF"/>
      </a:lt1>
      <a:dk2>
        <a:srgbClr val="183F48"/>
      </a:dk2>
      <a:lt2>
        <a:srgbClr val="D4D4D6"/>
      </a:lt2>
      <a:accent1>
        <a:srgbClr val="ED1E92"/>
      </a:accent1>
      <a:accent2>
        <a:srgbClr val="A1DBE0"/>
      </a:accent2>
      <a:accent3>
        <a:srgbClr val="CCDD49"/>
      </a:accent3>
      <a:accent4>
        <a:srgbClr val="898076"/>
      </a:accent4>
      <a:accent5>
        <a:srgbClr val="66CEF2"/>
      </a:accent5>
      <a:accent6>
        <a:srgbClr val="183F48"/>
      </a:accent6>
      <a:hlink>
        <a:srgbClr val="168BBA"/>
      </a:hlink>
      <a:folHlink>
        <a:srgbClr val="A1DB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odule">
  <a:themeElements>
    <a:clrScheme name="Personnalisé 5">
      <a:dk1>
        <a:sysClr val="windowText" lastClr="000000"/>
      </a:dk1>
      <a:lt1>
        <a:sysClr val="window" lastClr="FFFFFF"/>
      </a:lt1>
      <a:dk2>
        <a:srgbClr val="183F48"/>
      </a:dk2>
      <a:lt2>
        <a:srgbClr val="D4D4D6"/>
      </a:lt2>
      <a:accent1>
        <a:srgbClr val="168BBA"/>
      </a:accent1>
      <a:accent2>
        <a:srgbClr val="898076"/>
      </a:accent2>
      <a:accent3>
        <a:srgbClr val="183F48"/>
      </a:accent3>
      <a:accent4>
        <a:srgbClr val="D4D4D6"/>
      </a:accent4>
      <a:accent5>
        <a:srgbClr val="000000"/>
      </a:accent5>
      <a:accent6>
        <a:srgbClr val="183F48"/>
      </a:accent6>
      <a:hlink>
        <a:srgbClr val="168BBA"/>
      </a:hlink>
      <a:folHlink>
        <a:srgbClr val="183F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0</TotalTime>
  <Words>804</Words>
  <Application>Microsoft Office PowerPoint</Application>
  <PresentationFormat>Affichage à l'écran (16:9)</PresentationFormat>
  <Paragraphs>187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Bahnschrift Light Condensed</vt:lpstr>
      <vt:lpstr>Calibri</vt:lpstr>
      <vt:lpstr>Corbel</vt:lpstr>
      <vt:lpstr>Wingdings 2</vt:lpstr>
      <vt:lpstr>Module</vt:lpstr>
      <vt:lpstr>1_Module</vt:lpstr>
      <vt:lpstr>2_Module</vt:lpstr>
      <vt:lpstr>Joint Programming in  Neurodegenerative Disease Research (JPND)  JPco-fuND2 Final Symposium </vt:lpstr>
      <vt:lpstr>JPND / JPco-fuND Symposium Objectives</vt:lpstr>
      <vt:lpstr>Présentation PowerPoint</vt:lpstr>
      <vt:lpstr>Overcoming barriers</vt:lpstr>
      <vt:lpstr>Joint Programming - principles</vt:lpstr>
      <vt:lpstr>Présentation PowerPoint</vt:lpstr>
      <vt:lpstr>Présentation PowerPoint</vt:lpstr>
      <vt:lpstr>Implementing transnational joint calls</vt:lpstr>
      <vt:lpstr>Fostering public patient involvement</vt:lpstr>
      <vt:lpstr>Présentation PowerPoint</vt:lpstr>
      <vt:lpstr>Présentation PowerPoint</vt:lpstr>
      <vt:lpstr>Présentation PowerPoint</vt:lpstr>
      <vt:lpstr>Program format</vt:lpstr>
      <vt:lpstr>Présentation PowerPoint</vt:lpstr>
      <vt:lpstr>Plenary sessions</vt:lpstr>
      <vt:lpstr>Practical information</vt:lpstr>
      <vt:lpstr>Acknowledgments</vt:lpstr>
    </vt:vector>
  </TitlesOfParts>
  <Company>Drawinginc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Nelson</dc:creator>
  <cp:lastModifiedBy>Philippe Amouyel</cp:lastModifiedBy>
  <cp:revision>1237</cp:revision>
  <cp:lastPrinted>2019-11-26T15:02:35Z</cp:lastPrinted>
  <dcterms:created xsi:type="dcterms:W3CDTF">2010-11-01T14:50:44Z</dcterms:created>
  <dcterms:modified xsi:type="dcterms:W3CDTF">2024-11-26T11:26:39Z</dcterms:modified>
</cp:coreProperties>
</file>